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35" r:id="rId56"/>
    <p:sldId id="311" r:id="rId57"/>
    <p:sldId id="312" r:id="rId58"/>
    <p:sldId id="315" r:id="rId59"/>
    <p:sldId id="313" r:id="rId60"/>
    <p:sldId id="314" r:id="rId61"/>
    <p:sldId id="316" r:id="rId62"/>
    <p:sldId id="317" r:id="rId6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45BCF7C4-757E-418B-B966-6A63ECD3883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RDD-Ram deki Veri" id="{C1FB0BED-D2D9-4353-AF71-1B7CD86AF2F2}">
          <p14:sldIdLst>
            <p14:sldId id="264"/>
            <p14:sldId id="265"/>
          </p14:sldIdLst>
        </p14:section>
        <p14:section name="SPARK PROJESİ OLUŞTURMA" id="{F61C81BE-8664-4453-9A2F-084B232C3BB6}">
          <p14:sldIdLst>
            <p14:sldId id="266"/>
            <p14:sldId id="267"/>
            <p14:sldId id="268"/>
            <p14:sldId id="269"/>
            <p14:sldId id="270"/>
          </p14:sldIdLst>
        </p14:section>
        <p14:section name="txt verisini okuma" id="{88860D41-D5C5-47CB-995E-D73F7DAD6397}">
          <p14:sldIdLst>
            <p14:sldId id="271"/>
          </p14:sldIdLst>
        </p14:section>
        <p14:section name="kod için veri oluşturma" id="{CE93B42A-E374-419A-BB3C-EEDB19C24AA1}">
          <p14:sldIdLst>
            <p14:sldId id="272"/>
          </p14:sldIdLst>
        </p14:section>
        <p14:section name="ek: hata giderme winutils.exe" id="{76514620-F8FA-4609-8354-BDB32542654A}">
          <p14:sldIdLst>
            <p14:sldId id="273"/>
          </p14:sldIdLst>
        </p14:section>
        <p14:section name="RDD OPERASYONLARI - METOTLARI" id="{E8731B09-321F-44ED-8930-6A263DBB80F9}">
          <p14:sldIdLst>
            <p14:sldId id="275"/>
          </p14:sldIdLst>
        </p14:section>
        <p14:section name="TRANSFORMASYON METOTLARI" id="{B13047FE-3503-4205-91E0-F455784E7181}">
          <p14:sldIdLst/>
        </p14:section>
        <p14:section name="RDD TRANSFORMATION" id="{293301BA-CAA1-431E-9035-C9615E3A535C}">
          <p14:sldIdLst>
            <p14:sldId id="274"/>
          </p14:sldIdLst>
        </p14:section>
        <p14:section name="csv den model ile veri alma-eski yöntem" id="{45B6AE8A-3689-486B-9B4E-0A56C574DD8B}">
          <p14:sldIdLst>
            <p14:sldId id="276"/>
          </p14:sldIdLst>
        </p14:section>
        <p14:section name="map metodu" id="{34C3EC6E-F2FB-45D2-9E8C-CCE7800F14AB}">
          <p14:sldIdLst>
            <p14:sldId id="277"/>
          </p14:sldIdLst>
        </p14:section>
        <p14:section name="filter metodu" id="{BE3FB029-140C-4CAF-B06F-3C29669CA8B3}">
          <p14:sldIdLst>
            <p14:sldId id="278"/>
          </p14:sldIdLst>
        </p14:section>
        <p14:section name="flatMap" id="{6C4B4785-4AD2-43FA-8B08-4BA4703CBD5D}">
          <p14:sldIdLst>
            <p14:sldId id="279"/>
          </p14:sldIdLst>
        </p14:section>
        <p14:section name="distinct" id="{AACBDA3F-23ED-438C-B9E2-B607448D841C}">
          <p14:sldIdLst>
            <p14:sldId id="280"/>
          </p14:sldIdLst>
        </p14:section>
        <p14:section name="PAIR RDD" id="{1EF4CAB0-EB52-48DC-B4E7-E8741F4B54C6}">
          <p14:sldIdLst>
            <p14:sldId id="281"/>
            <p14:sldId id="283"/>
          </p14:sldIdLst>
        </p14:section>
        <p14:section name="LAZY EVULATION" id="{F17B6E66-BE15-45AA-AFE1-8BDD3B9227F7}">
          <p14:sldIdLst>
            <p14:sldId id="284"/>
            <p14:sldId id="285"/>
          </p14:sldIdLst>
        </p14:section>
        <p14:section name="ACTION METODLARI" id="{AA946D22-9268-45DF-B1BA-E99F40CD2DFE}">
          <p14:sldIdLst>
            <p14:sldId id="286"/>
            <p14:sldId id="287"/>
          </p14:sldIdLst>
        </p14:section>
        <p14:section name="SPARK SQL" id="{8B77D67B-8DD7-475D-AFF7-0ECA60FCE3AC}">
          <p14:sldIdLst>
            <p14:sldId id="288"/>
          </p14:sldIdLst>
        </p14:section>
        <p14:section name="csv okuma" id="{D8EBAE0E-5F0F-4E14-BCCC-08CC390C1FDE}">
          <p14:sldIdLst>
            <p14:sldId id="289"/>
          </p14:sldIdLst>
        </p14:section>
        <p14:section name="header ile csv okuma" id="{C3A3E1EA-8737-4CC5-80FA-C0AC4A631D5E}">
          <p14:sldIdLst>
            <p14:sldId id="290"/>
          </p14:sldIdLst>
        </p14:section>
        <p14:section name="eskiden yeni col oluşturma" id="{C7C9AA6D-872B-4D9D-927A-09A1E733B5C2}">
          <p14:sldIdLst>
            <p14:sldId id="291"/>
          </p14:sldIdLst>
        </p14:section>
        <p14:section name="scheme giydirme SQLStructType" id="{5BDDFE8F-0BC4-46CA-8BA1-6126E6DFA312}">
          <p14:sldIdLst>
            <p14:sldId id="292"/>
          </p14:sldIdLst>
        </p14:section>
        <p14:section name="colon seçme" id="{43A68B12-47C7-43FF-BE78-593A63298FE4}">
          <p14:sldIdLst>
            <p14:sldId id="293"/>
          </p14:sldIdLst>
        </p14:section>
        <p14:section name="filtreleme" id="{D9FCC983-F5EA-46A2-A4DA-4D1476F1CA5C}">
          <p14:sldIdLst>
            <p14:sldId id="294"/>
            <p14:sldId id="295"/>
            <p14:sldId id="296"/>
            <p14:sldId id="297"/>
          </p14:sldIdLst>
        </p14:section>
        <p14:section name="groupBy" id="{5221C495-0107-4B6E-B365-682F320F890C}">
          <p14:sldIdLst>
            <p14:sldId id="298"/>
            <p14:sldId id="299"/>
            <p14:sldId id="300"/>
          </p14:sldIdLst>
        </p14:section>
        <p14:section name="json veri okuma" id="{FC66681B-2473-4677-8381-F4BB0986419A}">
          <p14:sldIdLst/>
        </p14:section>
        <p14:section name="groupBy" id="{214492C3-B760-4A02-905C-0DC0A4187C7E}">
          <p14:sldIdLst>
            <p14:sldId id="301"/>
            <p14:sldId id="302"/>
          </p14:sldIdLst>
        </p14:section>
        <p14:section name="SPARK SQL API" id="{EEC21448-D13A-4C37-A9F0-EEFF38C61548}">
          <p14:sldIdLst>
            <p14:sldId id="303"/>
          </p14:sldIdLst>
        </p14:section>
        <p14:section name="global local view" id="{ACC1F4DE-303F-4775-9873-505F18A3C297}">
          <p14:sldIdLst>
            <p14:sldId id="304"/>
          </p14:sldIdLst>
        </p14:section>
        <p14:section name="SPARK HADOOP_HDFS ENTEGRASYONU" id="{87FDD215-75A8-4B44-8C0F-629013124B92}">
          <p14:sldIdLst>
            <p14:sldId id="305"/>
            <p14:sldId id="306"/>
          </p14:sldIdLst>
        </p14:section>
        <p14:section name="bağlantının kurulması" id="{0D1D59C9-AD5A-41E9-A662-3A0E301CD0CF}">
          <p14:sldIdLst>
            <p14:sldId id="307"/>
          </p14:sldIdLst>
        </p14:section>
        <p14:section name="hdfs e veri yazma" id="{8444C884-3940-4747-BE9B-CD6FB94A0131}">
          <p14:sldIdLst>
            <p14:sldId id="308"/>
          </p14:sldIdLst>
        </p14:section>
        <p14:section name="verinin bölünerek hdfs e yazılması" id="{37370AB2-ACD4-41E7-AB41-99622AAE9EA1}">
          <p14:sldIdLst>
            <p14:sldId id="309"/>
          </p14:sldIdLst>
        </p14:section>
        <p14:section name="hdfs den klasör silme" id="{0D490F38-1D98-4171-AFEA-7A9FBFF02E7F}">
          <p14:sldIdLst>
            <p14:sldId id="310"/>
          </p14:sldIdLst>
        </p14:section>
        <p14:section name="partition sayısı verme" id="{6BF21537-7A78-4F4C-A528-93643A621081}">
          <p14:sldIdLst>
            <p14:sldId id="335"/>
          </p14:sldIdLst>
        </p14:section>
        <p14:section name="kolona göre partition" id="{79ADC838-447C-4DC5-BFAD-A19D2A9BF8EC}">
          <p14:sldIdLst>
            <p14:sldId id="311"/>
          </p14:sldIdLst>
        </p14:section>
        <p14:section name="gerçek veri seti ile örnek" id="{4CEF1ADF-D046-412A-AE26-AA7B46E3D38A}">
          <p14:sldIdLst>
            <p14:sldId id="312"/>
            <p14:sldId id="315"/>
          </p14:sldIdLst>
        </p14:section>
        <p14:section name="verileri mongoDB ye kayıt etme" id="{43728FFE-AFC9-4B40-9464-14CE4C922E3B}">
          <p14:sldIdLst>
            <p14:sldId id="313"/>
            <p14:sldId id="314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B935A7-B4CE-475D-A879-DBD2E13D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5DA8B8C-6AD8-4F01-A21E-AFB0DF22C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1BB8E8-391B-4DBD-BAA8-93253385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11D5C6-5FD7-4A8D-8E82-BF8EC6F3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075712-71AA-4F99-9898-C7B5D2C2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741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8003A9-1F6A-42C3-8E54-DC34AC51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C5BEA6A-1B1A-416A-A8C3-0696DCB3A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C935DCD-9019-4D19-BC19-0064FE82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FF8A0B-AE71-497B-B3E3-9AF65BD4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CA13ED-3F41-4889-8AAC-3D4E0C6E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82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DC61004-2B8A-485C-BBF3-08979E631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F0AEFC8-E93B-4F81-BDD8-18DFDBFD4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007F149-1C62-44C6-9F6F-A6582932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B80CAB2-4820-475E-86C9-C8C8C5162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6A4F5D-6950-4679-9FD0-D8323433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535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94D0C6-5AFE-455B-A9FB-82AB7D0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88C295-45CE-48AA-8B0A-27497741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98423E0-BE05-4156-9F18-9500C9EC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149D03-E150-492F-928C-28D3018E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DFB014-8711-40B0-8423-D4F893A9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397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0122AE-F417-4981-8050-DC4DF8F4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28432A-1055-4D8F-B0C5-93D0AAB30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DF79A8-0884-4643-8D90-1D69E564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BDE19C6-6725-45D3-9810-8A68CE33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5295E2-0484-4670-BD21-625E3471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604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3725E5-9540-4938-8DAB-454390B9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CBE1BB-0CB0-4240-B1DC-E5733D476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7488668-1EB8-45D6-A7F8-79206EB25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4E076E-F4CE-43AC-A034-D5D688EA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904C847-81CE-4298-87F5-A0A7EC07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360D87D-CE19-4B2E-A19A-DE608A7B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511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4723C3-FDBA-4D3E-96A3-91345C65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278218C-07CB-416F-AFDC-DFE63FD4F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CF86047-BE30-4734-A56C-663D0BC4F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BE115EA-D737-4723-99FB-F7787981F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195AEA4-2639-4567-9B37-1F970969A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8F71E91-A6D8-4D7E-A8D3-82977E3AD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3.12.2020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A8FEC59-EEA3-4DA3-AB4C-F8951673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B1EE0AF-45B9-4C0D-A027-43DF274F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954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623793-193E-487E-AA2F-2C5EF94E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4CE5C7-F6F9-4C95-B635-22E3E084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3.12.2020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6D7CF91-C79D-4F83-8750-14C6D075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B672DE8-B232-4E15-94C6-4525FBF1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678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56A2FB2-E9B9-406A-96CD-D95AD0BA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3.12.2020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940F118-DAF5-4318-B33D-261D8EF7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A9290F1-2E5C-430A-BFDF-C7CBD078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026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309D77-3366-4A3D-8BA2-09EDE94E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8E6C2B-BB31-4525-9BD3-CB8A81182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B55D627-B5FE-4E7D-BAEE-A62C5255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60C365E-BA45-415A-A123-FF5B9833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52C95E-7F90-4BC2-99FA-AEEFF3D8B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13431A-E5CF-48EE-B080-069094F4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494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82B5F9-5C19-40E2-87E2-AA270ECA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88E76DD-03E7-4CAB-95CE-B1909D27A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8FF0230-7841-4C52-8733-9CBEFA5E9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296B352-69FC-4836-A777-9492DBC2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5FFF1CC-5856-4010-9547-C97B7BCB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CBC29C2-BBFE-4605-B585-97CF1DBA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21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393E858-B7DA-4A92-9012-1E72BBD6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3B38D32-1583-4298-B307-5E285BA0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4B1DA00-5464-4BF1-86C3-03CFCF53A5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5C2A0-331E-46C8-9886-FB9F34F06712}" type="datetimeFigureOut">
              <a:rPr lang="tr-TR" smtClean="0"/>
              <a:t>3.12.2020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642197-0D27-4FA3-A5FE-5EE8423F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F704D2-F894-4359-8283-952066B72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637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rccodes/hadoop-common-2.2.0-bin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rdd-programming-guide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A74E45A-A751-438C-8DFA-557A14151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9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4DB1602-1BAB-4487-B34E-047FBF668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C1F5130-CA48-41FB-9729-BA435911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E80DAAB-3732-4F5C-9B4F-8CBBDFF9D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3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BE30422-0DB2-4752-98E8-5A59CA912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9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9F6B5A4-D0F0-4520-BB1A-712B90D26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587A6EC2-5C29-435F-B0CD-8B3EEF3E7603}"/>
              </a:ext>
            </a:extLst>
          </p:cNvPr>
          <p:cNvSpPr txBox="1"/>
          <p:nvPr/>
        </p:nvSpPr>
        <p:spPr>
          <a:xfrm>
            <a:off x="281354" y="1659988"/>
            <a:ext cx="28525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mvnrepsitory</a:t>
            </a:r>
            <a:r>
              <a:rPr lang="tr-TR" dirty="0">
                <a:solidFill>
                  <a:schemeClr val="bg1"/>
                </a:solidFill>
              </a:rPr>
              <a:t> de </a:t>
            </a:r>
            <a:r>
              <a:rPr lang="tr-TR" dirty="0" err="1">
                <a:solidFill>
                  <a:schemeClr val="bg1"/>
                </a:solidFill>
              </a:rPr>
              <a:t>apache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bg1"/>
                </a:solidFill>
              </a:rPr>
              <a:t>spark</a:t>
            </a:r>
            <a:r>
              <a:rPr lang="tr-TR" dirty="0">
                <a:solidFill>
                  <a:schemeClr val="bg1"/>
                </a:solidFill>
              </a:rPr>
              <a:t> olarak arattıktan sonra</a:t>
            </a:r>
          </a:p>
          <a:p>
            <a:r>
              <a:rPr lang="tr-TR" dirty="0" err="1">
                <a:solidFill>
                  <a:schemeClr val="bg1"/>
                </a:solidFill>
              </a:rPr>
              <a:t>Spark</a:t>
            </a:r>
            <a:r>
              <a:rPr lang="tr-TR" dirty="0">
                <a:solidFill>
                  <a:schemeClr val="bg1"/>
                </a:solidFill>
              </a:rPr>
              <a:t> Project </a:t>
            </a:r>
            <a:r>
              <a:rPr lang="tr-TR" dirty="0" err="1">
                <a:solidFill>
                  <a:schemeClr val="bg1"/>
                </a:solidFill>
              </a:rPr>
              <a:t>core</a:t>
            </a:r>
            <a:r>
              <a:rPr lang="tr-TR" dirty="0">
                <a:solidFill>
                  <a:schemeClr val="bg1"/>
                </a:solidFill>
              </a:rPr>
              <a:t> </a:t>
            </a:r>
          </a:p>
          <a:p>
            <a:r>
              <a:rPr lang="tr-TR" dirty="0">
                <a:solidFill>
                  <a:schemeClr val="bg1"/>
                </a:solidFill>
              </a:rPr>
              <a:t>seçeneğinden 2.2.0 </a:t>
            </a:r>
          </a:p>
          <a:p>
            <a:r>
              <a:rPr lang="tr-TR" dirty="0">
                <a:solidFill>
                  <a:schemeClr val="bg1"/>
                </a:solidFill>
              </a:rPr>
              <a:t>ayarlarını alın.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spark-core_2.11  deki 2.11</a:t>
            </a:r>
          </a:p>
          <a:p>
            <a:r>
              <a:rPr lang="tr-TR" dirty="0" err="1">
                <a:solidFill>
                  <a:schemeClr val="bg1"/>
                </a:solidFill>
              </a:rPr>
              <a:t>scala</a:t>
            </a:r>
            <a:r>
              <a:rPr lang="tr-TR" dirty="0">
                <a:solidFill>
                  <a:schemeClr val="bg1"/>
                </a:solidFill>
              </a:rPr>
              <a:t> versiyonudur.</a:t>
            </a:r>
          </a:p>
        </p:txBody>
      </p:sp>
    </p:spTree>
    <p:extLst>
      <p:ext uri="{BB962C8B-B14F-4D97-AF65-F5344CB8AC3E}">
        <p14:creationId xmlns:p14="http://schemas.microsoft.com/office/powerpoint/2010/main" val="357558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9FF1EF0-AA8D-4238-A13F-935D1744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58E814AC-EF19-4D13-A026-F586E31B4255}"/>
              </a:ext>
            </a:extLst>
          </p:cNvPr>
          <p:cNvSpPr txBox="1"/>
          <p:nvPr/>
        </p:nvSpPr>
        <p:spPr>
          <a:xfrm>
            <a:off x="6096000" y="2349305"/>
            <a:ext cx="391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Buradaki gibi bir veri dosyası oluşturun. </a:t>
            </a:r>
          </a:p>
        </p:txBody>
      </p:sp>
    </p:spTree>
    <p:extLst>
      <p:ext uri="{BB962C8B-B14F-4D97-AF65-F5344CB8AC3E}">
        <p14:creationId xmlns:p14="http://schemas.microsoft.com/office/powerpoint/2010/main" val="295973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2F38BA9-1DCF-4B3A-9215-111083A3E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3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26C79DA-F497-480D-B96C-20C12D878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9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5CC9804-43CD-45CC-B768-44757ADF4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A4BE560F-03C7-4601-8DFC-32056E3CA1D0}"/>
              </a:ext>
            </a:extLst>
          </p:cNvPr>
          <p:cNvSpPr txBox="1"/>
          <p:nvPr/>
        </p:nvSpPr>
        <p:spPr>
          <a:xfrm>
            <a:off x="8271803" y="4487594"/>
            <a:ext cx="3542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Bu hata Windows un </a:t>
            </a:r>
            <a:r>
              <a:rPr lang="tr-TR" dirty="0" err="1">
                <a:solidFill>
                  <a:schemeClr val="bg1"/>
                </a:solidFill>
              </a:rPr>
              <a:t>hadoop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binary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dosyasını okuyamamasından </a:t>
            </a:r>
          </a:p>
          <a:p>
            <a:r>
              <a:rPr lang="tr-TR" dirty="0">
                <a:solidFill>
                  <a:schemeClr val="bg1"/>
                </a:solidFill>
              </a:rPr>
              <a:t>kaynaklanmaktadır.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665A40CC-FE8D-421B-A6DE-5562AF00A668}"/>
              </a:ext>
            </a:extLst>
          </p:cNvPr>
          <p:cNvSpPr txBox="1"/>
          <p:nvPr/>
        </p:nvSpPr>
        <p:spPr>
          <a:xfrm>
            <a:off x="4499239" y="450166"/>
            <a:ext cx="731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Hatayı gidermek için; Google da hadoop-common-2.2.0-bin-master aramasında çıkan </a:t>
            </a:r>
            <a:r>
              <a:rPr lang="tr-TR" dirty="0">
                <a:solidFill>
                  <a:schemeClr val="bg1"/>
                </a:solidFill>
                <a:hlinkClick r:id="rId3"/>
              </a:rPr>
              <a:t>https://github.com/srccodes/hadoop-common-2.2.0-bin</a:t>
            </a:r>
            <a:r>
              <a:rPr lang="tr-TR" dirty="0">
                <a:solidFill>
                  <a:schemeClr val="bg1"/>
                </a:solidFill>
              </a:rPr>
              <a:t> adresinden bin klasörünü indir. Klasörü </a:t>
            </a:r>
            <a:r>
              <a:rPr lang="tr-TR" dirty="0" err="1">
                <a:solidFill>
                  <a:schemeClr val="bg1"/>
                </a:solidFill>
              </a:rPr>
              <a:t>unzip</a:t>
            </a:r>
            <a:r>
              <a:rPr lang="tr-TR" dirty="0">
                <a:solidFill>
                  <a:schemeClr val="bg1"/>
                </a:solidFill>
              </a:rPr>
              <a:t> ettikten sonra – herhangi bir yerde – proje kodunun başlangıcına yol olarak ekleyin.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F5956B1-CB74-4701-A2D0-413DB095B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513" y="1726863"/>
            <a:ext cx="8435926" cy="1200329"/>
          </a:xfrm>
          <a:prstGeom prst="rect">
            <a:avLst/>
          </a:prstGeom>
          <a:solidFill>
            <a:srgbClr val="2B2B2B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class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FirstExam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static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void 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(String[]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args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setProperty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"hadoop.home.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dir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\\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hadoop-common-2.2.0-bin-master"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"local" :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master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makinenin adıdır.</a:t>
            </a: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523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4630579-4B2F-402F-B56A-127DE091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00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FA2AB69-4EAE-4790-A36D-0B83E7E4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5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F635606-3F1D-445C-966D-F3D2FACB7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96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734815F-2660-4378-A6B4-469EC0D2F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E0FD4DE-83FB-4CC4-A831-5594A8A111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4" t="52138" r="51250" b="23440"/>
          <a:stretch/>
        </p:blipFill>
        <p:spPr>
          <a:xfrm>
            <a:off x="6968196" y="5183944"/>
            <a:ext cx="5223804" cy="167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51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E9DCB7C-E32B-4307-8A77-2AED7340C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24FA534-1A6F-4FE6-ABA1-D97944BBB43F}"/>
              </a:ext>
            </a:extLst>
          </p:cNvPr>
          <p:cNvSpPr txBox="1"/>
          <p:nvPr/>
        </p:nvSpPr>
        <p:spPr>
          <a:xfrm>
            <a:off x="6288258" y="1983545"/>
            <a:ext cx="3764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csv</a:t>
            </a:r>
            <a:r>
              <a:rPr lang="tr-TR" dirty="0">
                <a:solidFill>
                  <a:schemeClr val="bg1"/>
                </a:solidFill>
              </a:rPr>
              <a:t> verisi olarak internetten indirdiğim</a:t>
            </a:r>
          </a:p>
          <a:p>
            <a:r>
              <a:rPr lang="tr-TR" dirty="0">
                <a:solidFill>
                  <a:schemeClr val="bg1"/>
                </a:solidFill>
              </a:rPr>
              <a:t>people.csv dosyasını kullandım.</a:t>
            </a:r>
          </a:p>
        </p:txBody>
      </p:sp>
    </p:spTree>
    <p:extLst>
      <p:ext uri="{BB962C8B-B14F-4D97-AF65-F5344CB8AC3E}">
        <p14:creationId xmlns:p14="http://schemas.microsoft.com/office/powerpoint/2010/main" val="3236321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79500AD-E7DC-49EB-AE5C-E5DE2F6B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4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176E149-B603-4358-B44A-C72EC14C2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3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5CE3595-88AC-459B-9E19-442B66EC3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3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4678CC8-2B82-4FDB-AC85-37D42A708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6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E074CA3-B652-458D-91C2-E281CE4C0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12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C85FD7E-C4D5-49A6-BFDA-756E91DF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7D644FEF-160F-4315-B5C4-32617D9FCCA3}"/>
              </a:ext>
            </a:extLst>
          </p:cNvPr>
          <p:cNvSpPr txBox="1"/>
          <p:nvPr/>
        </p:nvSpPr>
        <p:spPr>
          <a:xfrm>
            <a:off x="126609" y="1139483"/>
            <a:ext cx="821526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Sparkta</a:t>
            </a:r>
            <a:r>
              <a:rPr lang="tr-TR" dirty="0"/>
              <a:t> </a:t>
            </a:r>
            <a:r>
              <a:rPr lang="tr-TR" dirty="0" err="1"/>
              <a:t>transformation</a:t>
            </a:r>
            <a:endParaRPr lang="tr-TR" dirty="0"/>
          </a:p>
          <a:p>
            <a:r>
              <a:rPr lang="tr-TR" dirty="0"/>
              <a:t>işlemleri yaptıktan sonra</a:t>
            </a:r>
          </a:p>
          <a:p>
            <a:r>
              <a:rPr lang="tr-TR" dirty="0"/>
              <a:t>herhangi bir çıktı alamayız.</a:t>
            </a:r>
          </a:p>
          <a:p>
            <a:endParaRPr lang="tr-TR" dirty="0"/>
          </a:p>
          <a:p>
            <a:r>
              <a:rPr lang="tr-TR" dirty="0"/>
              <a:t>Çıktı alabilmek için bir </a:t>
            </a:r>
          </a:p>
          <a:p>
            <a:r>
              <a:rPr lang="tr-TR" dirty="0" err="1"/>
              <a:t>action</a:t>
            </a:r>
            <a:r>
              <a:rPr lang="tr-TR" dirty="0"/>
              <a:t> metodunu</a:t>
            </a:r>
          </a:p>
          <a:p>
            <a:r>
              <a:rPr lang="tr-TR" dirty="0"/>
              <a:t>tetiklememiz gerekir.</a:t>
            </a:r>
          </a:p>
          <a:p>
            <a:endParaRPr lang="tr-TR" dirty="0"/>
          </a:p>
          <a:p>
            <a:r>
              <a:rPr lang="tr-TR" dirty="0"/>
              <a:t>Bu işleme LAZY EVULATION</a:t>
            </a:r>
          </a:p>
          <a:p>
            <a:r>
              <a:rPr lang="tr-TR" dirty="0"/>
              <a:t>denir.</a:t>
            </a:r>
          </a:p>
          <a:p>
            <a:endParaRPr lang="tr-TR" dirty="0"/>
          </a:p>
          <a:p>
            <a:r>
              <a:rPr lang="tr-TR" dirty="0" err="1"/>
              <a:t>Transformation</a:t>
            </a:r>
            <a:r>
              <a:rPr lang="tr-TR" dirty="0"/>
              <a:t> işlemi</a:t>
            </a:r>
          </a:p>
          <a:p>
            <a:r>
              <a:rPr lang="tr-TR" dirty="0"/>
              <a:t>önceki bölümlerde</a:t>
            </a:r>
          </a:p>
          <a:p>
            <a:r>
              <a:rPr lang="tr-TR" dirty="0"/>
              <a:t>yaptığımız </a:t>
            </a:r>
            <a:r>
              <a:rPr lang="tr-TR" dirty="0" err="1"/>
              <a:t>map</a:t>
            </a:r>
            <a:r>
              <a:rPr lang="tr-TR" dirty="0"/>
              <a:t>, </a:t>
            </a:r>
            <a:r>
              <a:rPr lang="tr-TR" dirty="0" err="1"/>
              <a:t>flatmap</a:t>
            </a:r>
            <a:r>
              <a:rPr lang="tr-TR" dirty="0"/>
              <a:t>,</a:t>
            </a:r>
          </a:p>
          <a:p>
            <a:r>
              <a:rPr lang="tr-TR" dirty="0" err="1"/>
              <a:t>grupby</a:t>
            </a:r>
            <a:r>
              <a:rPr lang="tr-TR" dirty="0"/>
              <a:t> </a:t>
            </a:r>
            <a:r>
              <a:rPr lang="tr-TR" dirty="0" err="1"/>
              <a:t>vb</a:t>
            </a:r>
            <a:r>
              <a:rPr lang="tr-TR" dirty="0"/>
              <a:t> işlemlerden </a:t>
            </a:r>
          </a:p>
          <a:p>
            <a:r>
              <a:rPr lang="tr-TR" dirty="0"/>
              <a:t>herhangi bir işlemdir.</a:t>
            </a:r>
          </a:p>
          <a:p>
            <a:endParaRPr lang="tr-TR" dirty="0"/>
          </a:p>
          <a:p>
            <a:r>
              <a:rPr lang="tr-TR" dirty="0"/>
              <a:t>Yani sonuçta </a:t>
            </a:r>
            <a:r>
              <a:rPr lang="tr-TR" dirty="0" err="1"/>
              <a:t>action</a:t>
            </a:r>
            <a:r>
              <a:rPr lang="tr-TR" dirty="0"/>
              <a:t> metodu yazılmadığı için </a:t>
            </a:r>
            <a:r>
              <a:rPr lang="tr-TR" dirty="0" err="1"/>
              <a:t>transformation</a:t>
            </a:r>
            <a:r>
              <a:rPr lang="tr-TR" dirty="0"/>
              <a:t> </a:t>
            </a:r>
            <a:r>
              <a:rPr lang="tr-TR" dirty="0" err="1"/>
              <a:t>metoduda</a:t>
            </a:r>
            <a:r>
              <a:rPr lang="tr-TR" dirty="0"/>
              <a:t> çalışmayacaktır.</a:t>
            </a:r>
          </a:p>
        </p:txBody>
      </p:sp>
    </p:spTree>
    <p:extLst>
      <p:ext uri="{BB962C8B-B14F-4D97-AF65-F5344CB8AC3E}">
        <p14:creationId xmlns:p14="http://schemas.microsoft.com/office/powerpoint/2010/main" val="2770691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D20295D-2DF4-4CA0-B608-DA8D8785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B1357A5C-576F-40DF-8EB9-0E2B545D5C7F}"/>
              </a:ext>
            </a:extLst>
          </p:cNvPr>
          <p:cNvSpPr txBox="1"/>
          <p:nvPr/>
        </p:nvSpPr>
        <p:spPr>
          <a:xfrm>
            <a:off x="5556739" y="1167619"/>
            <a:ext cx="59506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Action metodu olmadığı için</a:t>
            </a:r>
          </a:p>
          <a:p>
            <a:r>
              <a:rPr lang="tr-TR" dirty="0">
                <a:solidFill>
                  <a:schemeClr val="bg1"/>
                </a:solidFill>
              </a:rPr>
              <a:t>transformasyon metodu çalışmayacaktır.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Dolaysıyla sonraki </a:t>
            </a:r>
            <a:r>
              <a:rPr lang="tr-TR" dirty="0" err="1">
                <a:solidFill>
                  <a:schemeClr val="bg1"/>
                </a:solidFill>
              </a:rPr>
              <a:t>println</a:t>
            </a:r>
            <a:r>
              <a:rPr lang="tr-TR" dirty="0">
                <a:solidFill>
                  <a:schemeClr val="bg1"/>
                </a:solidFill>
              </a:rPr>
              <a:t>() ile herhangi bir çıktı </a:t>
            </a:r>
          </a:p>
          <a:p>
            <a:r>
              <a:rPr lang="tr-TR" dirty="0">
                <a:solidFill>
                  <a:schemeClr val="bg1"/>
                </a:solidFill>
              </a:rPr>
              <a:t>alamayız.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System.out.println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loadPeople.count</a:t>
            </a:r>
            <a:r>
              <a:rPr lang="en-US" dirty="0">
                <a:solidFill>
                  <a:schemeClr val="bg1"/>
                </a:solidFill>
              </a:rPr>
              <a:t>());</a:t>
            </a:r>
            <a:r>
              <a:rPr lang="tr-TR" dirty="0">
                <a:solidFill>
                  <a:schemeClr val="bg1"/>
                </a:solidFill>
              </a:rPr>
              <a:t>  --</a:t>
            </a:r>
            <a:r>
              <a:rPr lang="tr-TR" dirty="0" err="1">
                <a:solidFill>
                  <a:schemeClr val="bg1"/>
                </a:solidFill>
              </a:rPr>
              <a:t>loadPeople</a:t>
            </a:r>
            <a:r>
              <a:rPr lang="tr-TR" dirty="0">
                <a:solidFill>
                  <a:schemeClr val="bg1"/>
                </a:solidFill>
              </a:rPr>
              <a:t> dışına --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bg1"/>
                </a:solidFill>
              </a:rPr>
              <a:t>şekinde</a:t>
            </a:r>
            <a:r>
              <a:rPr lang="tr-TR" dirty="0">
                <a:solidFill>
                  <a:schemeClr val="bg1"/>
                </a:solidFill>
              </a:rPr>
              <a:t> bir </a:t>
            </a:r>
            <a:r>
              <a:rPr lang="tr-TR" dirty="0" err="1">
                <a:solidFill>
                  <a:schemeClr val="bg1"/>
                </a:solidFill>
              </a:rPr>
              <a:t>count</a:t>
            </a:r>
            <a:r>
              <a:rPr lang="tr-TR" dirty="0">
                <a:solidFill>
                  <a:schemeClr val="bg1"/>
                </a:solidFill>
              </a:rPr>
              <a:t>() </a:t>
            </a:r>
            <a:r>
              <a:rPr lang="tr-TR" dirty="0" err="1">
                <a:solidFill>
                  <a:schemeClr val="bg1"/>
                </a:solidFill>
              </a:rPr>
              <a:t>action</a:t>
            </a:r>
            <a:r>
              <a:rPr lang="tr-TR" dirty="0">
                <a:solidFill>
                  <a:schemeClr val="bg1"/>
                </a:solidFill>
              </a:rPr>
              <a:t> metodu kullanırsak, bu </a:t>
            </a:r>
            <a:r>
              <a:rPr lang="tr-TR" dirty="0" err="1">
                <a:solidFill>
                  <a:schemeClr val="bg1"/>
                </a:solidFill>
              </a:rPr>
              <a:t>metod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transformation</a:t>
            </a:r>
            <a:r>
              <a:rPr lang="tr-TR" dirty="0">
                <a:solidFill>
                  <a:schemeClr val="bg1"/>
                </a:solidFill>
              </a:rPr>
              <a:t> metodunu çalıştıracağı için </a:t>
            </a:r>
            <a:r>
              <a:rPr lang="tr-TR" dirty="0" err="1">
                <a:solidFill>
                  <a:schemeClr val="bg1"/>
                </a:solidFill>
              </a:rPr>
              <a:t>println</a:t>
            </a:r>
            <a:r>
              <a:rPr lang="tr-TR" dirty="0">
                <a:solidFill>
                  <a:schemeClr val="bg1"/>
                </a:solidFill>
              </a:rPr>
              <a:t>() satırı da</a:t>
            </a:r>
          </a:p>
          <a:p>
            <a:r>
              <a:rPr lang="tr-TR" dirty="0">
                <a:solidFill>
                  <a:schemeClr val="bg1"/>
                </a:solidFill>
              </a:rPr>
              <a:t>çıktıyı verecektir.</a:t>
            </a:r>
          </a:p>
        </p:txBody>
      </p:sp>
    </p:spTree>
    <p:extLst>
      <p:ext uri="{BB962C8B-B14F-4D97-AF65-F5344CB8AC3E}">
        <p14:creationId xmlns:p14="http://schemas.microsoft.com/office/powerpoint/2010/main" val="1243459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3F2A6D3-B32C-412D-A03A-9360E6179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87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3501325-67B8-401F-93DE-B271D80A9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32B691D9-9800-476F-9FEF-41749908DB20}"/>
              </a:ext>
            </a:extLst>
          </p:cNvPr>
          <p:cNvSpPr txBox="1"/>
          <p:nvPr/>
        </p:nvSpPr>
        <p:spPr>
          <a:xfrm>
            <a:off x="5841609" y="1864361"/>
            <a:ext cx="61968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3"/>
              </a:rPr>
              <a:t>https://spark.apache.org/docs/latest/rdd-programming-guide.html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Buradan </a:t>
            </a:r>
            <a:r>
              <a:rPr lang="tr-TR" dirty="0" err="1"/>
              <a:t>metodlara</a:t>
            </a:r>
            <a:r>
              <a:rPr lang="tr-TR" dirty="0"/>
              <a:t> ulaşabiliriz.</a:t>
            </a:r>
          </a:p>
        </p:txBody>
      </p:sp>
    </p:spTree>
    <p:extLst>
      <p:ext uri="{BB962C8B-B14F-4D97-AF65-F5344CB8AC3E}">
        <p14:creationId xmlns:p14="http://schemas.microsoft.com/office/powerpoint/2010/main" val="1613517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F11C430-4785-4200-A587-8F3E20EC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2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6677DAEA-FE23-4A2D-9FFC-080CD59F789C}"/>
              </a:ext>
            </a:extLst>
          </p:cNvPr>
          <p:cNvSpPr txBox="1"/>
          <p:nvPr/>
        </p:nvSpPr>
        <p:spPr>
          <a:xfrm flipH="1">
            <a:off x="988254" y="815926"/>
            <a:ext cx="102612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SPARK </a:t>
            </a:r>
            <a:r>
              <a:rPr lang="tr-TR" dirty="0" err="1"/>
              <a:t>job</a:t>
            </a:r>
            <a:r>
              <a:rPr lang="tr-TR" dirty="0"/>
              <a:t> </a:t>
            </a:r>
            <a:r>
              <a:rPr lang="tr-TR" dirty="0" err="1"/>
              <a:t>ları</a:t>
            </a:r>
            <a:r>
              <a:rPr lang="tr-TR" dirty="0"/>
              <a:t> yazabileceğimiz SQL API ve </a:t>
            </a:r>
            <a:r>
              <a:rPr lang="tr-TR" dirty="0" err="1"/>
              <a:t>DataFrame</a:t>
            </a:r>
            <a:r>
              <a:rPr lang="tr-TR" dirty="0"/>
              <a:t> API bulunduran yeni bir çatıdır. </a:t>
            </a:r>
            <a:r>
              <a:rPr lang="tr-TR" dirty="0" err="1"/>
              <a:t>Spark</a:t>
            </a:r>
            <a:r>
              <a:rPr lang="tr-TR" dirty="0"/>
              <a:t> </a:t>
            </a:r>
            <a:r>
              <a:rPr lang="tr-TR" dirty="0" err="1"/>
              <a:t>ın</a:t>
            </a:r>
            <a:r>
              <a:rPr lang="tr-TR" dirty="0"/>
              <a:t> 2.2 versiyonundan sonra çok kullanılmaya başlandı. </a:t>
            </a:r>
          </a:p>
          <a:p>
            <a:endParaRPr lang="tr-TR" dirty="0"/>
          </a:p>
          <a:p>
            <a:r>
              <a:rPr lang="tr-TR" dirty="0"/>
              <a:t>Kullanımı ve </a:t>
            </a:r>
            <a:r>
              <a:rPr lang="tr-TR" dirty="0" err="1"/>
              <a:t>syntax</a:t>
            </a:r>
            <a:r>
              <a:rPr lang="tr-TR" dirty="0"/>
              <a:t> ı kolaydır. </a:t>
            </a:r>
          </a:p>
          <a:p>
            <a:endParaRPr lang="tr-TR" dirty="0"/>
          </a:p>
          <a:p>
            <a:r>
              <a:rPr lang="tr-TR" dirty="0" err="1"/>
              <a:t>Spark</a:t>
            </a:r>
            <a:r>
              <a:rPr lang="tr-TR" dirty="0"/>
              <a:t> SQL API ya da </a:t>
            </a:r>
            <a:r>
              <a:rPr lang="tr-TR" dirty="0" err="1"/>
              <a:t>DataFrame</a:t>
            </a:r>
            <a:r>
              <a:rPr lang="tr-TR" dirty="0"/>
              <a:t> API temel de RDD </a:t>
            </a:r>
            <a:r>
              <a:rPr lang="tr-TR" dirty="0" err="1"/>
              <a:t>lere</a:t>
            </a:r>
            <a:r>
              <a:rPr lang="tr-TR" dirty="0"/>
              <a:t> dönüşmektedir. Ama RDD </a:t>
            </a:r>
            <a:r>
              <a:rPr lang="tr-TR" dirty="0" err="1"/>
              <a:t>yi</a:t>
            </a:r>
            <a:r>
              <a:rPr lang="tr-TR" dirty="0"/>
              <a:t> bizim temelden yazmamıza gerek yoktur. </a:t>
            </a:r>
            <a:r>
              <a:rPr lang="tr-TR" dirty="0" err="1"/>
              <a:t>Spark</a:t>
            </a:r>
            <a:r>
              <a:rPr lang="tr-TR" dirty="0"/>
              <a:t> SQL daha performanslıdır.</a:t>
            </a:r>
          </a:p>
          <a:p>
            <a:endParaRPr lang="tr-TR" dirty="0"/>
          </a:p>
          <a:p>
            <a:r>
              <a:rPr lang="tr-TR" dirty="0"/>
              <a:t>Kullanmak için Dependency kısmına </a:t>
            </a:r>
            <a:r>
              <a:rPr lang="tr-TR" dirty="0" err="1"/>
              <a:t>spark-sql</a:t>
            </a:r>
            <a:r>
              <a:rPr lang="tr-TR" dirty="0"/>
              <a:t> eklememiz gerekir. </a:t>
            </a:r>
          </a:p>
          <a:p>
            <a:endParaRPr lang="tr-TR" dirty="0"/>
          </a:p>
          <a:p>
            <a:r>
              <a:rPr lang="tr-TR" dirty="0" err="1"/>
              <a:t>Spark-core</a:t>
            </a:r>
            <a:r>
              <a:rPr lang="tr-TR" dirty="0"/>
              <a:t> da </a:t>
            </a:r>
            <a:r>
              <a:rPr lang="tr-TR" dirty="0" err="1"/>
              <a:t>JavaSparkContext</a:t>
            </a:r>
            <a:r>
              <a:rPr lang="tr-TR" dirty="0"/>
              <a:t> oluşturuluyordu.</a:t>
            </a:r>
          </a:p>
          <a:p>
            <a:r>
              <a:rPr lang="tr-TR" dirty="0" err="1"/>
              <a:t>Spark-sql</a:t>
            </a:r>
            <a:r>
              <a:rPr lang="tr-TR" dirty="0"/>
              <a:t> de bunu oluşturmayacağız </a:t>
            </a:r>
            <a:r>
              <a:rPr lang="tr-TR" dirty="0" err="1"/>
              <a:t>SparkSession</a:t>
            </a:r>
            <a:r>
              <a:rPr lang="tr-TR" dirty="0"/>
              <a:t> yapısını oluşturacağız.</a:t>
            </a:r>
          </a:p>
        </p:txBody>
      </p:sp>
    </p:spTree>
    <p:extLst>
      <p:ext uri="{BB962C8B-B14F-4D97-AF65-F5344CB8AC3E}">
        <p14:creationId xmlns:p14="http://schemas.microsoft.com/office/powerpoint/2010/main" val="844116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F0203F5-F66B-4720-884B-B1335DF85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1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5556BAF-C70D-42CE-8C5B-197D44CE9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53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3FA0D48-38CF-4B42-B891-0134ACAA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31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6E89A5C-4D22-4C92-BC7F-4B8C4F69B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A67E7FAD-4E72-4E8F-911A-C314A4A2B0F7}"/>
              </a:ext>
            </a:extLst>
          </p:cNvPr>
          <p:cNvSpPr txBox="1"/>
          <p:nvPr/>
        </p:nvSpPr>
        <p:spPr>
          <a:xfrm>
            <a:off x="6278881" y="4994031"/>
            <a:ext cx="497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Bu şekilde kullanıma DATAFRAME API denmektedir.</a:t>
            </a:r>
          </a:p>
        </p:txBody>
      </p:sp>
    </p:spTree>
    <p:extLst>
      <p:ext uri="{BB962C8B-B14F-4D97-AF65-F5344CB8AC3E}">
        <p14:creationId xmlns:p14="http://schemas.microsoft.com/office/powerpoint/2010/main" val="1462905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1E1578E-B453-4A5B-B2B2-FCEFF52AC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EC979F83-BFE6-44E6-859D-AC95F19C014A}"/>
              </a:ext>
            </a:extLst>
          </p:cNvPr>
          <p:cNvSpPr txBox="1"/>
          <p:nvPr/>
        </p:nvSpPr>
        <p:spPr>
          <a:xfrm>
            <a:off x="6096001" y="4487594"/>
            <a:ext cx="497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Bu şekilde kullanıma DATAFRAME API denmektedir.</a:t>
            </a:r>
          </a:p>
        </p:txBody>
      </p:sp>
    </p:spTree>
    <p:extLst>
      <p:ext uri="{BB962C8B-B14F-4D97-AF65-F5344CB8AC3E}">
        <p14:creationId xmlns:p14="http://schemas.microsoft.com/office/powerpoint/2010/main" val="3104057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E89285A-953E-4348-A968-E2E5884C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1CF2AFFE-128F-4406-A26A-583023E55014}"/>
              </a:ext>
            </a:extLst>
          </p:cNvPr>
          <p:cNvSpPr txBox="1"/>
          <p:nvPr/>
        </p:nvSpPr>
        <p:spPr>
          <a:xfrm>
            <a:off x="6096001" y="4487594"/>
            <a:ext cx="497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Bu şekilde kullanıma DATAFRAME API denmektedir.</a:t>
            </a:r>
          </a:p>
        </p:txBody>
      </p:sp>
    </p:spTree>
    <p:extLst>
      <p:ext uri="{BB962C8B-B14F-4D97-AF65-F5344CB8AC3E}">
        <p14:creationId xmlns:p14="http://schemas.microsoft.com/office/powerpoint/2010/main" val="264928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A39BA6D-C2A2-4C64-B06D-0D581EEC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87402995-DBD9-4F19-94C5-914B52C2423D}"/>
              </a:ext>
            </a:extLst>
          </p:cNvPr>
          <p:cNvSpPr txBox="1"/>
          <p:nvPr/>
        </p:nvSpPr>
        <p:spPr>
          <a:xfrm>
            <a:off x="6096001" y="4487594"/>
            <a:ext cx="497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Bu şekilde kullanıma DATAFRAME API denmektedir. </a:t>
            </a:r>
          </a:p>
        </p:txBody>
      </p:sp>
    </p:spTree>
    <p:extLst>
      <p:ext uri="{BB962C8B-B14F-4D97-AF65-F5344CB8AC3E}">
        <p14:creationId xmlns:p14="http://schemas.microsoft.com/office/powerpoint/2010/main" val="2204294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86B4AC1-E9DB-4B0D-AD1E-128E429B7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Düz Bağlayıcı 3">
            <a:extLst>
              <a:ext uri="{FF2B5EF4-FFF2-40B4-BE49-F238E27FC236}">
                <a16:creationId xmlns:a16="http://schemas.microsoft.com/office/drawing/2014/main" id="{F6EBB2A1-3DFA-4F62-AB39-EEBF982CED4A}"/>
              </a:ext>
            </a:extLst>
          </p:cNvPr>
          <p:cNvCxnSpPr/>
          <p:nvPr/>
        </p:nvCxnSpPr>
        <p:spPr>
          <a:xfrm>
            <a:off x="2897076" y="984739"/>
            <a:ext cx="6887496" cy="530941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Düz Bağlayıcı 4">
            <a:extLst>
              <a:ext uri="{FF2B5EF4-FFF2-40B4-BE49-F238E27FC236}">
                <a16:creationId xmlns:a16="http://schemas.microsoft.com/office/drawing/2014/main" id="{371222A9-DE08-45D9-A3A0-207AED21BC17}"/>
              </a:ext>
            </a:extLst>
          </p:cNvPr>
          <p:cNvCxnSpPr>
            <a:cxnSpLocks/>
          </p:cNvCxnSpPr>
          <p:nvPr/>
        </p:nvCxnSpPr>
        <p:spPr>
          <a:xfrm flipH="1">
            <a:off x="2072640" y="984739"/>
            <a:ext cx="8046720" cy="451572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A54D85D9-9C21-4BB3-A2FC-E70DED9ED540}"/>
              </a:ext>
            </a:extLst>
          </p:cNvPr>
          <p:cNvSpPr txBox="1"/>
          <p:nvPr/>
        </p:nvSpPr>
        <p:spPr>
          <a:xfrm>
            <a:off x="168812" y="1603717"/>
            <a:ext cx="242643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Spark</a:t>
            </a:r>
            <a:r>
              <a:rPr lang="tr-TR" dirty="0"/>
              <a:t> ve </a:t>
            </a:r>
            <a:r>
              <a:rPr lang="tr-TR" dirty="0" err="1"/>
              <a:t>hadoop</a:t>
            </a:r>
            <a:endParaRPr lang="tr-TR" dirty="0"/>
          </a:p>
          <a:p>
            <a:r>
              <a:rPr lang="tr-TR" dirty="0"/>
              <a:t>karşılaştırılmaz.</a:t>
            </a:r>
          </a:p>
          <a:p>
            <a:endParaRPr lang="tr-TR" dirty="0"/>
          </a:p>
          <a:p>
            <a:r>
              <a:rPr lang="tr-TR" dirty="0"/>
              <a:t>Karşılaştırma</a:t>
            </a:r>
          </a:p>
          <a:p>
            <a:r>
              <a:rPr lang="tr-TR" dirty="0" err="1"/>
              <a:t>hadoop</a:t>
            </a:r>
            <a:r>
              <a:rPr lang="tr-TR" dirty="0"/>
              <a:t> </a:t>
            </a:r>
            <a:r>
              <a:rPr lang="tr-TR" dirty="0" err="1"/>
              <a:t>taki</a:t>
            </a:r>
            <a:r>
              <a:rPr lang="tr-TR" dirty="0"/>
              <a:t> </a:t>
            </a:r>
          </a:p>
          <a:p>
            <a:r>
              <a:rPr lang="tr-TR" dirty="0" err="1"/>
              <a:t>mapreduce</a:t>
            </a:r>
            <a:r>
              <a:rPr lang="tr-TR" dirty="0"/>
              <a:t> ile</a:t>
            </a:r>
          </a:p>
          <a:p>
            <a:r>
              <a:rPr lang="tr-TR" dirty="0" err="1"/>
              <a:t>spark</a:t>
            </a:r>
            <a:r>
              <a:rPr lang="tr-TR" dirty="0"/>
              <a:t> karşılaştırılabilir.</a:t>
            </a:r>
          </a:p>
          <a:p>
            <a:r>
              <a:rPr lang="tr-TR" dirty="0"/>
              <a:t>Çünkü ikisi de veri </a:t>
            </a:r>
          </a:p>
          <a:p>
            <a:r>
              <a:rPr lang="tr-TR" dirty="0"/>
              <a:t>analizi yapmaktadır.</a:t>
            </a:r>
          </a:p>
          <a:p>
            <a:endParaRPr lang="tr-TR" dirty="0"/>
          </a:p>
          <a:p>
            <a:r>
              <a:rPr lang="tr-TR" dirty="0" err="1"/>
              <a:t>Spark</a:t>
            </a:r>
            <a:r>
              <a:rPr lang="tr-TR" dirty="0"/>
              <a:t> ta birçok dil ile</a:t>
            </a:r>
          </a:p>
          <a:p>
            <a:r>
              <a:rPr lang="tr-TR" dirty="0"/>
              <a:t>entegrasyonu aynı</a:t>
            </a:r>
          </a:p>
          <a:p>
            <a:r>
              <a:rPr lang="tr-TR" dirty="0"/>
              <a:t>zamanda SQL </a:t>
            </a:r>
          </a:p>
          <a:p>
            <a:r>
              <a:rPr lang="tr-TR" dirty="0" err="1"/>
              <a:t>ent</a:t>
            </a:r>
            <a:r>
              <a:rPr lang="tr-TR" dirty="0"/>
              <a:t>. olduğu için </a:t>
            </a:r>
          </a:p>
          <a:p>
            <a:r>
              <a:rPr lang="tr-TR" dirty="0"/>
              <a:t>kodlamak daha kolaydır.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32FA4F32-FC17-40C4-941B-081C93C31100}"/>
              </a:ext>
            </a:extLst>
          </p:cNvPr>
          <p:cNvSpPr txBox="1"/>
          <p:nvPr/>
        </p:nvSpPr>
        <p:spPr>
          <a:xfrm>
            <a:off x="6340824" y="5873261"/>
            <a:ext cx="4710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MapReduce</a:t>
            </a:r>
            <a:r>
              <a:rPr lang="tr-TR" dirty="0"/>
              <a:t> </a:t>
            </a:r>
            <a:r>
              <a:rPr lang="tr-TR" dirty="0" err="1"/>
              <a:t>taki</a:t>
            </a:r>
            <a:r>
              <a:rPr lang="tr-TR" dirty="0"/>
              <a:t> zorluk </a:t>
            </a:r>
            <a:r>
              <a:rPr lang="tr-TR" dirty="0" err="1"/>
              <a:t>development</a:t>
            </a:r>
            <a:r>
              <a:rPr lang="tr-TR" dirty="0"/>
              <a:t> maliyetidir.</a:t>
            </a:r>
          </a:p>
          <a:p>
            <a:r>
              <a:rPr lang="tr-TR" dirty="0"/>
              <a:t>Yani kodlamanın zor olmasıdır.</a:t>
            </a:r>
          </a:p>
        </p:txBody>
      </p:sp>
    </p:spTree>
    <p:extLst>
      <p:ext uri="{BB962C8B-B14F-4D97-AF65-F5344CB8AC3E}">
        <p14:creationId xmlns:p14="http://schemas.microsoft.com/office/powerpoint/2010/main" val="3166868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88180ED-FFE7-43D4-8095-1372AFD0F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98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1ECF293-0F02-4E05-8C73-428622FAC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84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870F114-883A-47D4-89EC-4118FC7A0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38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6E8FA8F-0AD8-4869-8653-F29FD58B3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39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A9B0654-9EBD-4B67-A898-03AF32774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7CC28708-EB0A-4D67-AD43-F9A91A18B95F}"/>
              </a:ext>
            </a:extLst>
          </p:cNvPr>
          <p:cNvSpPr txBox="1"/>
          <p:nvPr/>
        </p:nvSpPr>
        <p:spPr>
          <a:xfrm>
            <a:off x="6096000" y="2475913"/>
            <a:ext cx="564231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600" dirty="0"/>
              <a:t>OTOMATİK VERİ</a:t>
            </a:r>
          </a:p>
          <a:p>
            <a:r>
              <a:rPr lang="tr-TR" sz="6600" dirty="0"/>
              <a:t>HAZIRLAMA</a:t>
            </a:r>
          </a:p>
          <a:p>
            <a:endParaRPr lang="tr-TR" sz="6600" dirty="0"/>
          </a:p>
          <a:p>
            <a:r>
              <a:rPr lang="tr-TR" sz="6600" dirty="0"/>
              <a:t>mockaroo.com</a:t>
            </a:r>
          </a:p>
        </p:txBody>
      </p:sp>
    </p:spTree>
    <p:extLst>
      <p:ext uri="{BB962C8B-B14F-4D97-AF65-F5344CB8AC3E}">
        <p14:creationId xmlns:p14="http://schemas.microsoft.com/office/powerpoint/2010/main" val="1168081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AB8C12B-596A-4A4D-8013-E2FDDC178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99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F5DFCE0-518F-4AA7-AB4B-3F4CB01E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74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EEB017B-AFA9-4E14-8B05-02865EAD7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86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BE2A623-DC56-42A5-A87B-91D7A1F77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82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9269AF8-5DFC-4F7A-B425-49EF04DEF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17DD4B63-AB27-40F7-9CC1-FF02C9C2EE9E}"/>
              </a:ext>
            </a:extLst>
          </p:cNvPr>
          <p:cNvSpPr txBox="1"/>
          <p:nvPr/>
        </p:nvSpPr>
        <p:spPr>
          <a:xfrm>
            <a:off x="3412549" y="4612388"/>
            <a:ext cx="7368521" cy="14773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tr-TR" dirty="0"/>
              <a:t>CLOUDERA SANAL MAKİNESİNDE</a:t>
            </a:r>
          </a:p>
          <a:p>
            <a:endParaRPr lang="tr-TR" dirty="0"/>
          </a:p>
          <a:p>
            <a:r>
              <a:rPr lang="tr-TR" dirty="0"/>
              <a:t>bit.ly/</a:t>
            </a:r>
            <a:r>
              <a:rPr lang="tr-TR" dirty="0" err="1"/>
              <a:t>bigdatasets</a:t>
            </a:r>
            <a:r>
              <a:rPr lang="tr-TR" dirty="0"/>
              <a:t> adresinden movies.csv </a:t>
            </a:r>
            <a:r>
              <a:rPr lang="tr-TR" dirty="0" err="1"/>
              <a:t>verisetini</a:t>
            </a:r>
            <a:r>
              <a:rPr lang="tr-TR" dirty="0"/>
              <a:t> indirin. Yukarıdaki komutlarla </a:t>
            </a:r>
            <a:r>
              <a:rPr lang="tr-TR" dirty="0" err="1"/>
              <a:t>hdfs</a:t>
            </a:r>
            <a:r>
              <a:rPr lang="tr-TR" dirty="0"/>
              <a:t> e ekleyin. </a:t>
            </a:r>
            <a:r>
              <a:rPr lang="tr-TR" dirty="0" err="1"/>
              <a:t>Burda</a:t>
            </a:r>
            <a:r>
              <a:rPr lang="tr-TR" dirty="0"/>
              <a:t> data klasörü oluşturulmuş ve bunun içine veriler </a:t>
            </a:r>
            <a:r>
              <a:rPr lang="tr-TR" dirty="0" err="1"/>
              <a:t>kopyalanmı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575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1907659-9F4D-4E51-A736-F870087C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63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FFC3A39-DDD6-49B9-8448-9AE397DAF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8197EA08-49F5-4BC3-AC5C-172AB369A2BE}"/>
              </a:ext>
            </a:extLst>
          </p:cNvPr>
          <p:cNvSpPr txBox="1"/>
          <p:nvPr/>
        </p:nvSpPr>
        <p:spPr>
          <a:xfrm>
            <a:off x="6975987" y="2418735"/>
            <a:ext cx="3011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Yeni bir proje oluşturun ve</a:t>
            </a:r>
          </a:p>
          <a:p>
            <a:r>
              <a:rPr lang="tr-TR" dirty="0" err="1">
                <a:solidFill>
                  <a:schemeClr val="bg1"/>
                </a:solidFill>
              </a:rPr>
              <a:t>depencency</a:t>
            </a:r>
            <a:r>
              <a:rPr lang="tr-TR" dirty="0">
                <a:solidFill>
                  <a:schemeClr val="bg1"/>
                </a:solidFill>
              </a:rPr>
              <a:t> kodlarını ekleyin.</a:t>
            </a:r>
          </a:p>
        </p:txBody>
      </p:sp>
    </p:spTree>
    <p:extLst>
      <p:ext uri="{BB962C8B-B14F-4D97-AF65-F5344CB8AC3E}">
        <p14:creationId xmlns:p14="http://schemas.microsoft.com/office/powerpoint/2010/main" val="906937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D07193F-7003-475C-B0C4-52F1BB9E2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E0B2023-A490-480A-B7BA-14C1C949006F}"/>
              </a:ext>
            </a:extLst>
          </p:cNvPr>
          <p:cNvSpPr txBox="1"/>
          <p:nvPr/>
        </p:nvSpPr>
        <p:spPr>
          <a:xfrm>
            <a:off x="4538872" y="3533488"/>
            <a:ext cx="74515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Bağlantının hatasız olması için; </a:t>
            </a:r>
            <a:r>
              <a:rPr lang="tr-TR" dirty="0" err="1">
                <a:solidFill>
                  <a:schemeClr val="bg1"/>
                </a:solidFill>
              </a:rPr>
              <a:t>cloudera-quickstart</a:t>
            </a:r>
            <a:r>
              <a:rPr lang="tr-TR" dirty="0">
                <a:solidFill>
                  <a:schemeClr val="bg1"/>
                </a:solidFill>
              </a:rPr>
              <a:t> sanal makinesine olan bağlantı</a:t>
            </a:r>
          </a:p>
          <a:p>
            <a:r>
              <a:rPr lang="tr-TR" dirty="0">
                <a:solidFill>
                  <a:schemeClr val="bg1"/>
                </a:solidFill>
              </a:rPr>
              <a:t>1- Gerçek </a:t>
            </a:r>
            <a:r>
              <a:rPr lang="tr-TR" dirty="0" err="1">
                <a:solidFill>
                  <a:schemeClr val="bg1"/>
                </a:solidFill>
              </a:rPr>
              <a:t>pc</a:t>
            </a:r>
            <a:r>
              <a:rPr lang="tr-TR" dirty="0">
                <a:solidFill>
                  <a:schemeClr val="bg1"/>
                </a:solidFill>
              </a:rPr>
              <a:t> ile aynı ağda olsun</a:t>
            </a:r>
          </a:p>
          <a:p>
            <a:r>
              <a:rPr lang="tr-TR" dirty="0">
                <a:solidFill>
                  <a:schemeClr val="bg1"/>
                </a:solidFill>
              </a:rPr>
              <a:t>2- Sanal makinede /</a:t>
            </a:r>
            <a:r>
              <a:rPr lang="tr-TR" dirty="0" err="1">
                <a:solidFill>
                  <a:schemeClr val="bg1"/>
                </a:solidFill>
              </a:rPr>
              <a:t>usr</a:t>
            </a:r>
            <a:r>
              <a:rPr lang="tr-TR" dirty="0">
                <a:solidFill>
                  <a:schemeClr val="bg1"/>
                </a:solidFill>
              </a:rPr>
              <a:t>/bin/</a:t>
            </a:r>
            <a:r>
              <a:rPr lang="tr-TR" dirty="0" err="1">
                <a:solidFill>
                  <a:schemeClr val="bg1"/>
                </a:solidFill>
              </a:rPr>
              <a:t>cloudera</a:t>
            </a:r>
            <a:r>
              <a:rPr lang="tr-TR" dirty="0">
                <a:solidFill>
                  <a:schemeClr val="bg1"/>
                </a:solidFill>
              </a:rPr>
              <a:t>-</a:t>
            </a:r>
            <a:r>
              <a:rPr lang="tr-TR" dirty="0" err="1">
                <a:solidFill>
                  <a:schemeClr val="bg1"/>
                </a:solidFill>
              </a:rPr>
              <a:t>quickstart</a:t>
            </a:r>
            <a:r>
              <a:rPr lang="tr-TR" dirty="0">
                <a:solidFill>
                  <a:schemeClr val="bg1"/>
                </a:solidFill>
              </a:rPr>
              <a:t>-ip dosyasında IP değerini 127.0.1.1 yaptıktan sonra sanal makineyi yeniden başlattım.</a:t>
            </a:r>
          </a:p>
          <a:p>
            <a:r>
              <a:rPr lang="tr-TR" dirty="0">
                <a:solidFill>
                  <a:schemeClr val="bg1"/>
                </a:solidFill>
              </a:rPr>
              <a:t>Sanal makinede </a:t>
            </a:r>
            <a:r>
              <a:rPr lang="tr-TR" dirty="0" err="1">
                <a:solidFill>
                  <a:schemeClr val="bg1"/>
                </a:solidFill>
              </a:rPr>
              <a:t>etc</a:t>
            </a:r>
            <a:r>
              <a:rPr lang="tr-TR" dirty="0">
                <a:solidFill>
                  <a:schemeClr val="bg1"/>
                </a:solidFill>
              </a:rPr>
              <a:t>/</a:t>
            </a:r>
            <a:r>
              <a:rPr lang="tr-TR" dirty="0" err="1">
                <a:solidFill>
                  <a:schemeClr val="bg1"/>
                </a:solidFill>
              </a:rPr>
              <a:t>hosts</a:t>
            </a:r>
            <a:r>
              <a:rPr lang="tr-TR" dirty="0">
                <a:solidFill>
                  <a:schemeClr val="bg1"/>
                </a:solidFill>
              </a:rPr>
              <a:t> dosyasına 192.168.43.233 satırı geldi. Bu aslında sanal makinenin ip adresidir.</a:t>
            </a:r>
          </a:p>
          <a:p>
            <a:r>
              <a:rPr lang="tr-TR" dirty="0">
                <a:solidFill>
                  <a:schemeClr val="bg1"/>
                </a:solidFill>
              </a:rPr>
              <a:t>sonrasında </a:t>
            </a:r>
            <a:r>
              <a:rPr lang="tr-TR" dirty="0" err="1">
                <a:solidFill>
                  <a:schemeClr val="bg1"/>
                </a:solidFill>
              </a:rPr>
              <a:t>path</a:t>
            </a:r>
            <a:r>
              <a:rPr lang="tr-TR" dirty="0">
                <a:solidFill>
                  <a:schemeClr val="bg1"/>
                </a:solidFill>
              </a:rPr>
              <a:t> kısmını sanal </a:t>
            </a:r>
            <a:r>
              <a:rPr lang="tr-TR" dirty="0" err="1">
                <a:solidFill>
                  <a:schemeClr val="bg1"/>
                </a:solidFill>
              </a:rPr>
              <a:t>pc</a:t>
            </a:r>
            <a:r>
              <a:rPr lang="tr-TR" dirty="0">
                <a:solidFill>
                  <a:schemeClr val="bg1"/>
                </a:solidFill>
              </a:rPr>
              <a:t> ip si ile yazınca veriler okundu.</a:t>
            </a:r>
          </a:p>
        </p:txBody>
      </p:sp>
    </p:spTree>
    <p:extLst>
      <p:ext uri="{BB962C8B-B14F-4D97-AF65-F5344CB8AC3E}">
        <p14:creationId xmlns:p14="http://schemas.microsoft.com/office/powerpoint/2010/main" val="1161221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7392BC2-827C-431C-AA8E-3446D9DC6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008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16BDF5E-1267-401B-A323-F49202D39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F7BDD4B7-CC0B-49D2-B55F-6DB1172E7264}"/>
              </a:ext>
            </a:extLst>
          </p:cNvPr>
          <p:cNvSpPr txBox="1"/>
          <p:nvPr/>
        </p:nvSpPr>
        <p:spPr>
          <a:xfrm>
            <a:off x="1505244" y="576776"/>
            <a:ext cx="10263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Büyük veriler </a:t>
            </a:r>
            <a:r>
              <a:rPr lang="tr-TR" dirty="0" err="1">
                <a:solidFill>
                  <a:schemeClr val="bg1"/>
                </a:solidFill>
              </a:rPr>
              <a:t>hdfs</a:t>
            </a:r>
            <a:r>
              <a:rPr lang="tr-TR" dirty="0">
                <a:solidFill>
                  <a:schemeClr val="bg1"/>
                </a:solidFill>
              </a:rPr>
              <a:t> e kayıt edilirken </a:t>
            </a:r>
            <a:r>
              <a:rPr lang="tr-TR" dirty="0" err="1">
                <a:solidFill>
                  <a:schemeClr val="bg1"/>
                </a:solidFill>
              </a:rPr>
              <a:t>partitionlara</a:t>
            </a:r>
            <a:r>
              <a:rPr lang="tr-TR" dirty="0">
                <a:solidFill>
                  <a:schemeClr val="bg1"/>
                </a:solidFill>
              </a:rPr>
              <a:t> bölünür. </a:t>
            </a:r>
          </a:p>
          <a:p>
            <a:r>
              <a:rPr lang="tr-TR" dirty="0">
                <a:solidFill>
                  <a:schemeClr val="bg1"/>
                </a:solidFill>
              </a:rPr>
              <a:t>Burada kullanıcıların oy sayıları alınmış ve </a:t>
            </a:r>
            <a:r>
              <a:rPr lang="tr-TR" dirty="0" err="1">
                <a:solidFill>
                  <a:schemeClr val="bg1"/>
                </a:solidFill>
              </a:rPr>
              <a:t>hdfs</a:t>
            </a:r>
            <a:r>
              <a:rPr lang="tr-TR" dirty="0">
                <a:solidFill>
                  <a:schemeClr val="bg1"/>
                </a:solidFill>
              </a:rPr>
              <a:t> kayıt edilmiştir. Veri kayıt edilirken </a:t>
            </a:r>
            <a:r>
              <a:rPr lang="tr-TR" dirty="0" err="1">
                <a:solidFill>
                  <a:schemeClr val="bg1"/>
                </a:solidFill>
              </a:rPr>
              <a:t>partitionlara</a:t>
            </a:r>
            <a:r>
              <a:rPr lang="tr-TR" dirty="0">
                <a:solidFill>
                  <a:schemeClr val="bg1"/>
                </a:solidFill>
              </a:rPr>
              <a:t> bölünmüştür.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5B4AE5FD-2564-4E99-9793-1C227A99F679}"/>
              </a:ext>
            </a:extLst>
          </p:cNvPr>
          <p:cNvSpPr txBox="1"/>
          <p:nvPr/>
        </p:nvSpPr>
        <p:spPr>
          <a:xfrm>
            <a:off x="7315200" y="1856935"/>
            <a:ext cx="3389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Bölme işlemi </a:t>
            </a:r>
            <a:r>
              <a:rPr lang="tr-TR" dirty="0" err="1">
                <a:solidFill>
                  <a:schemeClr val="bg1"/>
                </a:solidFill>
              </a:rPr>
              <a:t>default</a:t>
            </a:r>
            <a:r>
              <a:rPr lang="tr-TR" dirty="0">
                <a:solidFill>
                  <a:schemeClr val="bg1"/>
                </a:solidFill>
              </a:rPr>
              <a:t> olarak yapılır.</a:t>
            </a:r>
          </a:p>
        </p:txBody>
      </p:sp>
    </p:spTree>
    <p:extLst>
      <p:ext uri="{BB962C8B-B14F-4D97-AF65-F5344CB8AC3E}">
        <p14:creationId xmlns:p14="http://schemas.microsoft.com/office/powerpoint/2010/main" val="2869016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98BC7F8-4C36-47D4-BF13-5EAC2E475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68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3AB5EEA-B903-49B5-A375-3B56D892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10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CE51025-6B30-4896-BD95-85619564D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E54DF4C-76A1-4488-B259-2558AB374182}"/>
              </a:ext>
            </a:extLst>
          </p:cNvPr>
          <p:cNvSpPr txBox="1"/>
          <p:nvPr/>
        </p:nvSpPr>
        <p:spPr>
          <a:xfrm flipH="1">
            <a:off x="6840414" y="492370"/>
            <a:ext cx="480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Bu  sayede tüm veriye erişmek gerekmez</a:t>
            </a:r>
          </a:p>
          <a:p>
            <a:r>
              <a:rPr lang="tr-TR" dirty="0">
                <a:solidFill>
                  <a:schemeClr val="bg1"/>
                </a:solidFill>
              </a:rPr>
              <a:t>Sadece lazım olan veriye erişilir.</a:t>
            </a:r>
          </a:p>
        </p:txBody>
      </p:sp>
    </p:spTree>
    <p:extLst>
      <p:ext uri="{BB962C8B-B14F-4D97-AF65-F5344CB8AC3E}">
        <p14:creationId xmlns:p14="http://schemas.microsoft.com/office/powerpoint/2010/main" val="1550897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CDB54E6-1D5F-4C59-9024-29EB612AC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19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4724C4A-4E2E-4EA1-8789-13A2CFF40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762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B98BC1C5-5424-40FA-87D4-0F037480A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35DF050-99D3-412F-AABF-0DFFAD04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296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4C18C1A-5C37-412A-AC86-E51524D62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652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42E3AB3-E7E0-4464-8D28-10EC1909D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131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E1CC58E-851D-491B-8F01-080E5D6FB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62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698C925-0095-459B-8842-73EC79F62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0A6B542-46CA-4F3F-A664-FCBFD617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9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FAEB52A-2045-4D60-982B-BEDD30087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2DBFE1E1-BC84-47D5-ADEC-0B79AF2ACDB7}"/>
              </a:ext>
            </a:extLst>
          </p:cNvPr>
          <p:cNvSpPr txBox="1"/>
          <p:nvPr/>
        </p:nvSpPr>
        <p:spPr>
          <a:xfrm>
            <a:off x="225083" y="450166"/>
            <a:ext cx="45429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baseRDD</a:t>
            </a:r>
            <a:r>
              <a:rPr lang="tr-TR" dirty="0"/>
              <a:t> </a:t>
            </a:r>
            <a:r>
              <a:rPr lang="tr-TR" dirty="0">
                <a:sym typeface="Wingdings" panose="05000000000000000000" pitchFamily="2" charset="2"/>
              </a:rPr>
              <a:t> ham haldeki veridir. </a:t>
            </a:r>
            <a:r>
              <a:rPr lang="tr-TR" dirty="0" err="1">
                <a:sym typeface="Wingdings" panose="05000000000000000000" pitchFamily="2" charset="2"/>
              </a:rPr>
              <a:t>json</a:t>
            </a:r>
            <a:r>
              <a:rPr lang="tr-TR" dirty="0">
                <a:sym typeface="Wingdings" panose="05000000000000000000" pitchFamily="2" charset="2"/>
              </a:rPr>
              <a:t>, </a:t>
            </a:r>
            <a:r>
              <a:rPr lang="tr-TR" dirty="0" err="1">
                <a:sym typeface="Wingdings" panose="05000000000000000000" pitchFamily="2" charset="2"/>
              </a:rPr>
              <a:t>csv</a:t>
            </a:r>
            <a:r>
              <a:rPr lang="tr-TR" dirty="0">
                <a:sym typeface="Wingdings" panose="05000000000000000000" pitchFamily="2" charset="2"/>
              </a:rPr>
              <a:t> yada</a:t>
            </a:r>
          </a:p>
          <a:p>
            <a:r>
              <a:rPr lang="tr-TR" dirty="0" err="1">
                <a:sym typeface="Wingdings" panose="05000000000000000000" pitchFamily="2" charset="2"/>
              </a:rPr>
              <a:t>kafka</a:t>
            </a:r>
            <a:r>
              <a:rPr lang="tr-TR" dirty="0">
                <a:sym typeface="Wingdings" panose="05000000000000000000" pitchFamily="2" charset="2"/>
              </a:rPr>
              <a:t> dan alınmış veri olabilir.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>
                <a:sym typeface="Wingdings" panose="05000000000000000000" pitchFamily="2" charset="2"/>
              </a:rPr>
              <a:t>Veri, </a:t>
            </a:r>
            <a:r>
              <a:rPr lang="tr-TR" dirty="0" err="1">
                <a:sym typeface="Wingdings" panose="05000000000000000000" pitchFamily="2" charset="2"/>
              </a:rPr>
              <a:t>cluster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daki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nodlara</a:t>
            </a:r>
            <a:r>
              <a:rPr lang="tr-TR" dirty="0">
                <a:sym typeface="Wingdings" panose="05000000000000000000" pitchFamily="2" charset="2"/>
              </a:rPr>
              <a:t> dağıtılarak</a:t>
            </a:r>
          </a:p>
          <a:p>
            <a:r>
              <a:rPr lang="tr-TR" dirty="0">
                <a:sym typeface="Wingdings" panose="05000000000000000000" pitchFamily="2" charset="2"/>
              </a:rPr>
              <a:t>üzerinde işlemler yapılıyor. Sonra tekrar</a:t>
            </a:r>
          </a:p>
          <a:p>
            <a:r>
              <a:rPr lang="tr-TR" dirty="0">
                <a:sym typeface="Wingdings" panose="05000000000000000000" pitchFamily="2" charset="2"/>
              </a:rPr>
              <a:t>işlenen veriler </a:t>
            </a:r>
            <a:r>
              <a:rPr lang="tr-TR" dirty="0" err="1">
                <a:sym typeface="Wingdings" panose="05000000000000000000" pitchFamily="2" charset="2"/>
              </a:rPr>
              <a:t>nodlarda</a:t>
            </a:r>
            <a:r>
              <a:rPr lang="tr-TR" dirty="0">
                <a:sym typeface="Wingdings" panose="05000000000000000000" pitchFamily="2" charset="2"/>
              </a:rPr>
              <a:t> toplanıyor</a:t>
            </a:r>
          </a:p>
          <a:p>
            <a:r>
              <a:rPr lang="tr-TR" dirty="0">
                <a:sym typeface="Wingdings" panose="05000000000000000000" pitchFamily="2" charset="2"/>
              </a:rPr>
              <a:t>ve yeni bir RDD oluşuyor.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>
                <a:sym typeface="Wingdings" panose="05000000000000000000" pitchFamily="2" charset="2"/>
              </a:rPr>
              <a:t>RDD </a:t>
            </a:r>
            <a:r>
              <a:rPr lang="tr-TR" dirty="0" err="1">
                <a:sym typeface="Wingdings" panose="05000000000000000000" pitchFamily="2" charset="2"/>
              </a:rPr>
              <a:t>Spark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ın</a:t>
            </a:r>
            <a:r>
              <a:rPr lang="tr-TR" dirty="0">
                <a:sym typeface="Wingdings" panose="05000000000000000000" pitchFamily="2" charset="2"/>
              </a:rPr>
              <a:t> </a:t>
            </a:r>
            <a:r>
              <a:rPr lang="tr-TR" dirty="0" err="1">
                <a:sym typeface="Wingdings" panose="05000000000000000000" pitchFamily="2" charset="2"/>
              </a:rPr>
              <a:t>core</a:t>
            </a:r>
            <a:r>
              <a:rPr lang="tr-TR" dirty="0">
                <a:sym typeface="Wingdings" panose="05000000000000000000" pitchFamily="2" charset="2"/>
              </a:rPr>
              <a:t> kısmında</a:t>
            </a:r>
          </a:p>
          <a:p>
            <a:r>
              <a:rPr lang="tr-TR" dirty="0">
                <a:sym typeface="Wingdings" panose="05000000000000000000" pitchFamily="2" charset="2"/>
              </a:rPr>
              <a:t>bulunmaktadır.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9213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</TotalTime>
  <Words>609</Words>
  <Application>Microsoft Office PowerPoint</Application>
  <PresentationFormat>Geniş ekran</PresentationFormat>
  <Paragraphs>108</Paragraphs>
  <Slides>62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JetBrains Mono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Celal Aksu</dc:creator>
  <cp:lastModifiedBy>Celal Aksu</cp:lastModifiedBy>
  <cp:revision>51</cp:revision>
  <dcterms:created xsi:type="dcterms:W3CDTF">2020-08-31T17:42:26Z</dcterms:created>
  <dcterms:modified xsi:type="dcterms:W3CDTF">2020-12-03T21:05:35Z</dcterms:modified>
</cp:coreProperties>
</file>